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1990e1e3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1990e1e3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1945ebed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1945ebed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1990e1e3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1990e1e3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18a3f26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18a3f26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1945ebe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1945ebe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1990e1e3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1990e1e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1990e1e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1990e1e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1990e1e3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1990e1e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1990e1e3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1990e1e3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18a3f26a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18a3f26a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18a3f26a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18a3f26a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6388800" cy="101400"/>
          </a:xfrm>
          <a:prstGeom prst="rect">
            <a:avLst/>
          </a:prstGeom>
          <a:solidFill>
            <a:srgbClr val="8DC63F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5056825"/>
            <a:ext cx="9144000" cy="101400"/>
          </a:xfrm>
          <a:prstGeom prst="rect">
            <a:avLst/>
          </a:prstGeom>
          <a:solidFill>
            <a:srgbClr val="8DC63F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5056825"/>
            <a:ext cx="9144000" cy="101400"/>
          </a:xfrm>
          <a:prstGeom prst="rect">
            <a:avLst/>
          </a:prstGeom>
          <a:solidFill>
            <a:srgbClr val="8DC63F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Wolf</a:t>
            </a:r>
            <a:br>
              <a:rPr lang="en"/>
            </a:br>
            <a:r>
              <a:rPr lang="en"/>
              <a:t>Hack Our Drone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Unmanned Aerial Vehicle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300" y="228600"/>
            <a:ext cx="29337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" y="2"/>
            <a:ext cx="3730850" cy="497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type="title"/>
          </p:nvPr>
        </p:nvSpPr>
        <p:spPr>
          <a:xfrm rot="-5400000">
            <a:off x="-1843800" y="21050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</a:t>
            </a:r>
            <a:r>
              <a:rPr lang="en"/>
              <a:t>: Attack Surface #1</a:t>
            </a:r>
            <a:endParaRPr/>
          </a:p>
        </p:txBody>
      </p:sp>
      <p:cxnSp>
        <p:nvCxnSpPr>
          <p:cNvPr id="152" name="Google Shape;152;p23"/>
          <p:cNvCxnSpPr/>
          <p:nvPr/>
        </p:nvCxnSpPr>
        <p:spPr>
          <a:xfrm flipH="1" rot="10800000">
            <a:off x="1705075" y="710000"/>
            <a:ext cx="3663600" cy="4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3" name="Google Shape;153;p23"/>
          <p:cNvCxnSpPr/>
          <p:nvPr/>
        </p:nvCxnSpPr>
        <p:spPr>
          <a:xfrm>
            <a:off x="2599200" y="2018088"/>
            <a:ext cx="2776500" cy="7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4" name="Google Shape;154;p23"/>
          <p:cNvCxnSpPr/>
          <p:nvPr/>
        </p:nvCxnSpPr>
        <p:spPr>
          <a:xfrm>
            <a:off x="1298750" y="2983425"/>
            <a:ext cx="4098000" cy="28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3389850" y="3218000"/>
            <a:ext cx="1978800" cy="27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374650" y="0"/>
            <a:ext cx="36690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Telemetry Radio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GPS (DOS, Spoof)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CAN Bus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ADS-B (Steering)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USB Port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Smart Battery (USB)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Payload Interfaces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ESC Firmware</a:t>
            </a:r>
            <a:endParaRPr b="1"/>
          </a:p>
        </p:txBody>
      </p:sp>
      <p:cxnSp>
        <p:nvCxnSpPr>
          <p:cNvPr id="157" name="Google Shape;157;p23"/>
          <p:cNvCxnSpPr/>
          <p:nvPr/>
        </p:nvCxnSpPr>
        <p:spPr>
          <a:xfrm>
            <a:off x="1705075" y="1118500"/>
            <a:ext cx="3670500" cy="7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" name="Google Shape;158;p23"/>
          <p:cNvCxnSpPr/>
          <p:nvPr/>
        </p:nvCxnSpPr>
        <p:spPr>
          <a:xfrm>
            <a:off x="1979400" y="1376150"/>
            <a:ext cx="3389100" cy="27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9" name="Google Shape;159;p23"/>
          <p:cNvCxnSpPr/>
          <p:nvPr/>
        </p:nvCxnSpPr>
        <p:spPr>
          <a:xfrm flipH="1" rot="10800000">
            <a:off x="3916100" y="2604325"/>
            <a:ext cx="1473900" cy="13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0" name="Google Shape;160;p23"/>
          <p:cNvCxnSpPr/>
          <p:nvPr/>
        </p:nvCxnSpPr>
        <p:spPr>
          <a:xfrm flipH="1" rot="10800000">
            <a:off x="3944175" y="260700"/>
            <a:ext cx="1438500" cy="8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" name="Google Shape;161;p23"/>
          <p:cNvCxnSpPr/>
          <p:nvPr/>
        </p:nvCxnSpPr>
        <p:spPr>
          <a:xfrm rot="10800000">
            <a:off x="5375575" y="-40975"/>
            <a:ext cx="14100" cy="3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026" y="338950"/>
            <a:ext cx="6302964" cy="41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 rot="-5400000">
            <a:off x="-1843800" y="210500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UAV: Attack Surface #2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45125" y="338950"/>
            <a:ext cx="36690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USB NIC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Micro SD Card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WiFi Interface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USB NIC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Serial Console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69" name="Google Shape;169;p24"/>
          <p:cNvCxnSpPr/>
          <p:nvPr/>
        </p:nvCxnSpPr>
        <p:spPr>
          <a:xfrm rot="10800000">
            <a:off x="2533825" y="1050975"/>
            <a:ext cx="2252400" cy="60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0" name="Google Shape;170;p24"/>
          <p:cNvCxnSpPr/>
          <p:nvPr/>
        </p:nvCxnSpPr>
        <p:spPr>
          <a:xfrm rot="10800000">
            <a:off x="2554825" y="1513925"/>
            <a:ext cx="2034900" cy="322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" name="Google Shape;171;p24"/>
          <p:cNvCxnSpPr/>
          <p:nvPr/>
        </p:nvCxnSpPr>
        <p:spPr>
          <a:xfrm rot="10800000">
            <a:off x="1993500" y="1969900"/>
            <a:ext cx="1964700" cy="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2" name="Google Shape;172;p24"/>
          <p:cNvCxnSpPr/>
          <p:nvPr/>
        </p:nvCxnSpPr>
        <p:spPr>
          <a:xfrm rot="10800000">
            <a:off x="2484425" y="2505025"/>
            <a:ext cx="3585900" cy="85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3" name="Google Shape;173;p24"/>
          <p:cNvCxnSpPr/>
          <p:nvPr/>
        </p:nvCxnSpPr>
        <p:spPr>
          <a:xfrm rot="10800000">
            <a:off x="2070550" y="573525"/>
            <a:ext cx="2996400" cy="83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UAS OV1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Flight Control System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Accelerometer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Motors / ESC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Monitoring and Distribution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953" y="1508484"/>
            <a:ext cx="1947546" cy="1376266"/>
          </a:xfrm>
          <a:prstGeom prst="rect">
            <a:avLst/>
          </a:prstGeom>
          <a:noFill/>
          <a:ln>
            <a:noFill/>
          </a:ln>
        </p:spPr>
      </p:pic>
      <p:sp>
        <p:nvSpPr>
          <p:cNvPr descr="Wifi Free Icon" id="67" name="Google Shape;67;p14"/>
          <p:cNvSpPr/>
          <p:nvPr/>
        </p:nvSpPr>
        <p:spPr>
          <a:xfrm>
            <a:off x="2305050" y="271462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470764" y="3546822"/>
            <a:ext cx="863091" cy="981349"/>
            <a:chOff x="1830821" y="4115291"/>
            <a:chExt cx="1309500" cy="1451271"/>
          </a:xfrm>
        </p:grpSpPr>
        <p:pic>
          <p:nvPicPr>
            <p:cNvPr descr="A black rectangle with a black background&#10;&#10;Description automatically generated with low confidence" id="69" name="Google Shape;6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1660" y="4115291"/>
              <a:ext cx="1007781" cy="10077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4"/>
            <p:cNvSpPr txBox="1"/>
            <p:nvPr/>
          </p:nvSpPr>
          <p:spPr>
            <a:xfrm>
              <a:off x="1830821" y="5054462"/>
              <a:ext cx="13095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Software Libraries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silhouette, night sky&#10;&#10;Description automatically generated"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578" y="2304581"/>
            <a:ext cx="733348" cy="75241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77269" y="3081922"/>
            <a:ext cx="650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Supply Chain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1391844" y="1440911"/>
            <a:ext cx="348000" cy="2972400"/>
          </a:xfrm>
          <a:prstGeom prst="rightBrace">
            <a:avLst>
              <a:gd fmla="val 90130" name="adj1"/>
              <a:gd fmla="val 50000" name="adj2"/>
            </a:avLst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14"/>
          <p:cNvGrpSpPr/>
          <p:nvPr/>
        </p:nvGrpSpPr>
        <p:grpSpPr>
          <a:xfrm>
            <a:off x="1673780" y="2411801"/>
            <a:ext cx="671448" cy="474503"/>
            <a:chOff x="5407176" y="3059657"/>
            <a:chExt cx="895264" cy="632671"/>
          </a:xfrm>
        </p:grpSpPr>
        <p:pic>
          <p:nvPicPr>
            <p:cNvPr descr="Shape&#10;&#10;Description automatically generated with low confidence" id="75" name="Google Shape;75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743428" y="3173178"/>
              <a:ext cx="559012" cy="5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4"/>
            <p:cNvSpPr txBox="1"/>
            <p:nvPr/>
          </p:nvSpPr>
          <p:spPr>
            <a:xfrm>
              <a:off x="5407176" y="3059657"/>
              <a:ext cx="558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1690601" y="2989521"/>
            <a:ext cx="650077" cy="456064"/>
            <a:chOff x="5518649" y="4100032"/>
            <a:chExt cx="783792" cy="608085"/>
          </a:xfrm>
        </p:grpSpPr>
        <p:pic>
          <p:nvPicPr>
            <p:cNvPr descr="Shape&#10;&#10;Description automatically generated with low confidence" id="78" name="Google Shape;78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32989" y="4100032"/>
              <a:ext cx="469452" cy="5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4"/>
            <p:cNvSpPr txBox="1"/>
            <p:nvPr/>
          </p:nvSpPr>
          <p:spPr>
            <a:xfrm>
              <a:off x="5518649" y="4328617"/>
              <a:ext cx="4155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RF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3114906" y="2434603"/>
            <a:ext cx="790595" cy="428912"/>
            <a:chOff x="7911540" y="3059667"/>
            <a:chExt cx="1054127" cy="571882"/>
          </a:xfrm>
        </p:grpSpPr>
        <p:pic>
          <p:nvPicPr>
            <p:cNvPr descr="A picture containing icon&#10;&#10;Description automatically generated" id="81" name="Google Shape;81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7911540" y="3233958"/>
              <a:ext cx="397591" cy="397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4"/>
            <p:cNvSpPr txBox="1"/>
            <p:nvPr/>
          </p:nvSpPr>
          <p:spPr>
            <a:xfrm>
              <a:off x="8238767" y="3059667"/>
              <a:ext cx="726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3122781" y="3053660"/>
            <a:ext cx="782720" cy="351392"/>
            <a:chOff x="7911540" y="4160812"/>
            <a:chExt cx="1043627" cy="468523"/>
          </a:xfrm>
        </p:grpSpPr>
        <p:pic>
          <p:nvPicPr>
            <p:cNvPr descr="A picture containing icon&#10;&#10;Description automatically generated" id="84" name="Google Shape;84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11540" y="4160812"/>
              <a:ext cx="397591" cy="397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4"/>
            <p:cNvSpPr txBox="1"/>
            <p:nvPr/>
          </p:nvSpPr>
          <p:spPr>
            <a:xfrm>
              <a:off x="8296067" y="4249835"/>
              <a:ext cx="6591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" name="Google Shape;8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2103" y="3397826"/>
            <a:ext cx="1735244" cy="819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low confidence" id="87" name="Google Shape;87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710" y="1436257"/>
            <a:ext cx="672932" cy="672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4"/>
          <p:cNvGrpSpPr/>
          <p:nvPr/>
        </p:nvGrpSpPr>
        <p:grpSpPr>
          <a:xfrm>
            <a:off x="1956642" y="1335387"/>
            <a:ext cx="604706" cy="411128"/>
            <a:chOff x="4259851" y="815317"/>
            <a:chExt cx="806274" cy="548171"/>
          </a:xfrm>
        </p:grpSpPr>
        <p:pic>
          <p:nvPicPr>
            <p:cNvPr descr="A picture containing icon&#10;&#10;Description automatically generated" id="89" name="Google Shape;89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259851" y="815317"/>
              <a:ext cx="397591" cy="41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 txBox="1"/>
            <p:nvPr/>
          </p:nvSpPr>
          <p:spPr>
            <a:xfrm>
              <a:off x="4500025" y="1024788"/>
              <a:ext cx="566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GPS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oogle Shape;91;p14"/>
          <p:cNvGrpSpPr/>
          <p:nvPr/>
        </p:nvGrpSpPr>
        <p:grpSpPr>
          <a:xfrm>
            <a:off x="3099641" y="1335388"/>
            <a:ext cx="725081" cy="411137"/>
            <a:chOff x="4259851" y="815317"/>
            <a:chExt cx="966774" cy="548183"/>
          </a:xfrm>
        </p:grpSpPr>
        <p:pic>
          <p:nvPicPr>
            <p:cNvPr descr="A picture containing icon&#10;&#10;Description automatically generated" id="92" name="Google Shape;92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259851" y="815317"/>
              <a:ext cx="397591" cy="415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4"/>
            <p:cNvSpPr txBox="1"/>
            <p:nvPr/>
          </p:nvSpPr>
          <p:spPr>
            <a:xfrm>
              <a:off x="4500025" y="1024800"/>
              <a:ext cx="72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ADS-B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3650" y="2224225"/>
            <a:ext cx="3270075" cy="32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UAV: Hardware Platform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152475"/>
            <a:ext cx="3999900" cy="17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Embedded</a:t>
            </a:r>
            <a:endParaRPr b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STM32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Pixhawk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HexCube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Arduino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ESP</a:t>
            </a:r>
            <a:endParaRPr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832400" y="1152475"/>
            <a:ext cx="3999900" cy="19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Single Board Computer</a:t>
            </a:r>
            <a:endParaRPr b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ARM Linux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Raspberry Pi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BeagleBone Blue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Nvidia Tegra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X86 Boards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Intel Atom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2964638"/>
            <a:ext cx="3197576" cy="22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 (Embedded): Attack Surface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575" y="1240300"/>
            <a:ext cx="55951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 (SBC): Attack Surface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25" y="1135075"/>
            <a:ext cx="73358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UAV: Flight Firmware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5" y="1544925"/>
            <a:ext cx="4108226" cy="30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4635950" y="1424475"/>
            <a:ext cx="39999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Open </a:t>
            </a:r>
            <a:r>
              <a:rPr lang="en"/>
              <a:t>Source</a:t>
            </a:r>
            <a:r>
              <a:rPr lang="en"/>
              <a:t> Flight Software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PX4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ArduPilot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525" y="3496075"/>
            <a:ext cx="1880275" cy="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475" y="2758825"/>
            <a:ext cx="1588786" cy="19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UAV: Companion Computers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UAV </a:t>
            </a:r>
            <a:r>
              <a:rPr lang="en"/>
              <a:t>separate</a:t>
            </a:r>
            <a:r>
              <a:rPr lang="en"/>
              <a:t> the flight controller from other compute functions by using a second compute resource - a companion computer or companion 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almost always hosting a Linux operating system.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1769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UAS Unmanned Aerial Vehicle</a:t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488350" y="2771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Lab Overview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Our Drone: Comms Lab Task List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Network Interfaces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USB 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WiFi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Scans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 Login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Login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OODA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Root and Loot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Credentials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Privilete Escalation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suid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